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68" r:id="rId2"/>
    <p:sldId id="369" r:id="rId3"/>
    <p:sldId id="337" r:id="rId4"/>
    <p:sldId id="339" r:id="rId5"/>
    <p:sldId id="340" r:id="rId6"/>
    <p:sldId id="341" r:id="rId7"/>
    <p:sldId id="342" r:id="rId8"/>
    <p:sldId id="343" r:id="rId9"/>
    <p:sldId id="361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5" r:id="rId21"/>
    <p:sldId id="356" r:id="rId22"/>
    <p:sldId id="357" r:id="rId23"/>
    <p:sldId id="359" r:id="rId24"/>
    <p:sldId id="360" r:id="rId25"/>
    <p:sldId id="370" r:id="rId26"/>
    <p:sldId id="331" r:id="rId27"/>
    <p:sldId id="332" r:id="rId28"/>
    <p:sldId id="333" r:id="rId29"/>
    <p:sldId id="276" r:id="rId30"/>
    <p:sldId id="257" r:id="rId31"/>
    <p:sldId id="259" r:id="rId32"/>
    <p:sldId id="261" r:id="rId33"/>
    <p:sldId id="260" r:id="rId3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9" autoAdjust="0"/>
    <p:restoredTop sz="92998" autoAdjust="0"/>
  </p:normalViewPr>
  <p:slideViewPr>
    <p:cSldViewPr snapToGrid="0">
      <p:cViewPr varScale="1">
        <p:scale>
          <a:sx n="59" d="100"/>
          <a:sy n="59" d="100"/>
        </p:scale>
        <p:origin x="800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97927-0BAF-4BD1-B589-D4B422853741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5C33D-667B-47A4-926C-956A3A1A95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842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866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1935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3772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965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2347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0647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6421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7898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7972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1100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6433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626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6904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5076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9004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7663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1981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7619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>
              <a:solidFill>
                <a:schemeClr val="tx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2709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>
              <a:solidFill>
                <a:schemeClr val="tx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0558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1541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897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4926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7688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4698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 114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770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5063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1437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8209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4791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446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31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102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835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36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825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622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064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807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752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487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895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582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4924E-D1AB-4466-8E65-268049E9645C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114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r6Tlu0EvM&amp;ab_channel=LudwigSchmid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qTRqVtXFuqQ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4nr6Tlu0EvM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1P5cVMxhyI?feature=oembed" TargetMode="Externa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hecklista.dgm.s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74700" y="1748632"/>
            <a:ext cx="10642600" cy="4351338"/>
          </a:xfrm>
        </p:spPr>
        <p:txBody>
          <a:bodyPr>
            <a:normAutofit lnSpcReduction="10000"/>
          </a:bodyPr>
          <a:lstStyle/>
          <a:p>
            <a:r>
              <a:rPr lang="sv-SE" dirty="0" err="1"/>
              <a:t>Tianjing</a:t>
            </a:r>
            <a:r>
              <a:rPr lang="sv-SE" dirty="0"/>
              <a:t> port</a:t>
            </a:r>
          </a:p>
          <a:p>
            <a:pPr lvl="1"/>
            <a:r>
              <a:rPr lang="sv-SE" dirty="0"/>
              <a:t>14,5 miljoner </a:t>
            </a:r>
            <a:r>
              <a:rPr lang="sv-SE" dirty="0" err="1"/>
              <a:t>teu</a:t>
            </a:r>
            <a:endParaRPr lang="sv-SE" dirty="0"/>
          </a:p>
          <a:p>
            <a:pPr lvl="1"/>
            <a:r>
              <a:rPr lang="sv-SE" dirty="0"/>
              <a:t>20 mil från Beijing</a:t>
            </a:r>
          </a:p>
          <a:p>
            <a:pPr lvl="1"/>
            <a:r>
              <a:rPr lang="sv-SE" dirty="0"/>
              <a:t>17 augusti 2015 </a:t>
            </a:r>
          </a:p>
          <a:p>
            <a:pPr lvl="1"/>
            <a:r>
              <a:rPr lang="sv-SE" dirty="0"/>
              <a:t>Ett logistiklager i hamnen exploderar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r>
              <a:rPr lang="sv-SE" dirty="0">
                <a:hlinkClick r:id="rId3"/>
              </a:rPr>
              <a:t>https://www.youtube.com/watch?v=4nr6Tlu0EvM&amp;ab_channel=LudwigSchmidt</a:t>
            </a: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marL="457200" lvl="1" indent="0">
              <a:buNone/>
            </a:pPr>
            <a:r>
              <a:rPr lang="sv-SE" dirty="0">
                <a:hlinkClick r:id="rId4"/>
              </a:rPr>
              <a:t>https://www.youtube.com/watch?v=qTRqVtXFuqQ</a:t>
            </a: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E2AFFCF-2162-459D-919E-BC2376CB4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238125"/>
            <a:ext cx="5747303" cy="43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Begrepp</a:t>
            </a:r>
          </a:p>
          <a:p>
            <a:pPr marL="857250" lvl="1" indent="-457200"/>
            <a:r>
              <a:rPr lang="sv-SE" b="1" dirty="0"/>
              <a:t>IMDG</a:t>
            </a:r>
            <a:r>
              <a:rPr lang="sv-SE" dirty="0"/>
              <a:t>-koden, IMO</a:t>
            </a:r>
          </a:p>
          <a:p>
            <a:pPr marL="1257300" lvl="2" indent="-457200"/>
            <a:r>
              <a:rPr lang="sv-SE" dirty="0"/>
              <a:t>International </a:t>
            </a:r>
            <a:r>
              <a:rPr lang="sv-SE" dirty="0" err="1"/>
              <a:t>Maritime</a:t>
            </a:r>
            <a:r>
              <a:rPr lang="sv-SE" dirty="0"/>
              <a:t> </a:t>
            </a:r>
            <a:r>
              <a:rPr lang="sv-SE" dirty="0" err="1"/>
              <a:t>Organization</a:t>
            </a:r>
            <a:endParaRPr lang="sv-SE" dirty="0"/>
          </a:p>
          <a:p>
            <a:pPr marL="1257300" lvl="2" indent="-457200"/>
            <a:r>
              <a:rPr lang="sv-SE" dirty="0"/>
              <a:t>DG –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endParaRPr lang="sv-SE" dirty="0"/>
          </a:p>
          <a:p>
            <a:pPr marL="1257300" lvl="2" indent="-457200"/>
            <a:r>
              <a:rPr lang="sv-SE" dirty="0"/>
              <a:t>Sjötransporter</a:t>
            </a:r>
          </a:p>
          <a:p>
            <a:pPr marL="857250" lvl="1" indent="-457200"/>
            <a:r>
              <a:rPr lang="sv-SE" b="1" dirty="0"/>
              <a:t>ADR</a:t>
            </a:r>
            <a:r>
              <a:rPr lang="sv-SE" dirty="0"/>
              <a:t>, ADR-S</a:t>
            </a:r>
          </a:p>
          <a:p>
            <a:pPr marL="1257300" lvl="2" indent="-457200"/>
            <a:r>
              <a:rPr lang="sv-SE" dirty="0"/>
              <a:t>Accord Européen </a:t>
            </a:r>
            <a:r>
              <a:rPr lang="sv-SE" dirty="0" err="1"/>
              <a:t>Relatif</a:t>
            </a:r>
            <a:r>
              <a:rPr lang="sv-SE" dirty="0"/>
              <a:t> au Transport International des </a:t>
            </a:r>
            <a:r>
              <a:rPr lang="sv-SE" dirty="0" err="1"/>
              <a:t>Marchandies</a:t>
            </a:r>
            <a:r>
              <a:rPr lang="sv-SE" dirty="0"/>
              <a:t> </a:t>
            </a:r>
            <a:r>
              <a:rPr lang="sv-SE" dirty="0" err="1"/>
              <a:t>Dangereuses</a:t>
            </a:r>
            <a:endParaRPr lang="sv-SE" dirty="0"/>
          </a:p>
          <a:p>
            <a:pPr marL="1257300" lvl="2" indent="-457200"/>
            <a:r>
              <a:rPr lang="sv-SE" dirty="0"/>
              <a:t>Vägtransporter</a:t>
            </a:r>
          </a:p>
          <a:p>
            <a:pPr marL="857250" lvl="1" indent="-457200"/>
            <a:r>
              <a:rPr lang="sv-SE" b="1" dirty="0"/>
              <a:t>RID</a:t>
            </a:r>
          </a:p>
          <a:p>
            <a:pPr marL="1257300" lvl="2" indent="-457200"/>
            <a:r>
              <a:rPr lang="sv-SE" dirty="0" err="1"/>
              <a:t>Réglement</a:t>
            </a:r>
            <a:r>
              <a:rPr lang="sv-SE" dirty="0"/>
              <a:t> </a:t>
            </a:r>
            <a:r>
              <a:rPr lang="sv-SE" dirty="0" err="1"/>
              <a:t>Concernant</a:t>
            </a:r>
            <a:r>
              <a:rPr lang="sv-SE" dirty="0"/>
              <a:t> le Transport International </a:t>
            </a:r>
            <a:r>
              <a:rPr lang="sv-SE" dirty="0" err="1"/>
              <a:t>Ferroviaire</a:t>
            </a:r>
            <a:r>
              <a:rPr lang="sv-SE" dirty="0"/>
              <a:t> des </a:t>
            </a:r>
            <a:r>
              <a:rPr lang="sv-SE" dirty="0" err="1"/>
              <a:t>Marchandies</a:t>
            </a:r>
            <a:r>
              <a:rPr lang="sv-SE" dirty="0"/>
              <a:t> </a:t>
            </a:r>
            <a:r>
              <a:rPr lang="sv-SE" dirty="0" err="1"/>
              <a:t>Dangereusses</a:t>
            </a:r>
            <a:endParaRPr lang="sv-SE" dirty="0"/>
          </a:p>
          <a:p>
            <a:pPr marL="1257300" lvl="2" indent="-457200"/>
            <a:r>
              <a:rPr lang="sv-SE" dirty="0"/>
              <a:t>Järnvägstransporter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14" y="1253258"/>
            <a:ext cx="2371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034" y="102790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21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dirty="0"/>
              <a:t>Begrepp</a:t>
            </a:r>
          </a:p>
          <a:p>
            <a:pPr marL="0" indent="0">
              <a:buNone/>
            </a:pPr>
            <a:r>
              <a:rPr lang="sv-SE" dirty="0"/>
              <a:t>Flyg</a:t>
            </a:r>
          </a:p>
          <a:p>
            <a:pPr marL="0" indent="0">
              <a:buNone/>
            </a:pPr>
            <a:r>
              <a:rPr lang="sv-SE" dirty="0"/>
              <a:t>ICAO – ICAO-TI International Civil Aviation </a:t>
            </a:r>
            <a:r>
              <a:rPr lang="sv-SE" dirty="0" err="1"/>
              <a:t>Organization</a:t>
            </a:r>
            <a:r>
              <a:rPr lang="sv-SE" dirty="0"/>
              <a:t> </a:t>
            </a:r>
          </a:p>
          <a:p>
            <a:pPr marL="0" indent="0">
              <a:buNone/>
            </a:pPr>
            <a:r>
              <a:rPr lang="sv-SE" dirty="0"/>
              <a:t>TI </a:t>
            </a:r>
            <a:r>
              <a:rPr lang="sv-SE" dirty="0" err="1"/>
              <a:t>Teknichal</a:t>
            </a:r>
            <a:r>
              <a:rPr lang="sv-SE" dirty="0"/>
              <a:t> </a:t>
            </a:r>
            <a:r>
              <a:rPr lang="sv-SE" dirty="0" err="1"/>
              <a:t>Intructions</a:t>
            </a:r>
            <a:r>
              <a:rPr lang="sv-SE" dirty="0"/>
              <a:t> for the </a:t>
            </a:r>
            <a:r>
              <a:rPr lang="sv-SE" dirty="0" err="1"/>
              <a:t>Safety</a:t>
            </a:r>
            <a:r>
              <a:rPr lang="sv-SE" dirty="0"/>
              <a:t> Transport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by Air</a:t>
            </a:r>
          </a:p>
          <a:p>
            <a:pPr marL="857250" lvl="1" indent="-457200"/>
            <a:r>
              <a:rPr lang="sv-SE" dirty="0"/>
              <a:t>Baseras på FN:s rekommendationer</a:t>
            </a:r>
          </a:p>
          <a:p>
            <a:pPr marL="857250" lvl="1" indent="-457200"/>
            <a:r>
              <a:rPr lang="sv-SE" dirty="0"/>
              <a:t>Uppdateras vartannat år</a:t>
            </a:r>
          </a:p>
          <a:p>
            <a:pPr marL="0" indent="0">
              <a:buNone/>
            </a:pPr>
            <a:r>
              <a:rPr lang="sv-SE" dirty="0"/>
              <a:t>IATA – International Air Transport Association </a:t>
            </a:r>
          </a:p>
          <a:p>
            <a:pPr marL="0" indent="0">
              <a:buNone/>
            </a:pPr>
            <a:r>
              <a:rPr lang="sv-SE" b="1" dirty="0"/>
              <a:t>DGR – </a:t>
            </a:r>
            <a:r>
              <a:rPr lang="sv-SE" b="1" dirty="0" err="1"/>
              <a:t>Dangerous</a:t>
            </a:r>
            <a:r>
              <a:rPr lang="sv-SE" b="1" dirty="0"/>
              <a:t> </a:t>
            </a:r>
            <a:r>
              <a:rPr lang="sv-SE" b="1" dirty="0" err="1"/>
              <a:t>Goods</a:t>
            </a:r>
            <a:r>
              <a:rPr lang="sv-SE" b="1" dirty="0"/>
              <a:t> </a:t>
            </a:r>
            <a:r>
              <a:rPr lang="sv-SE" b="1" dirty="0" err="1"/>
              <a:t>Regulations</a:t>
            </a:r>
            <a:endParaRPr lang="sv-SE" b="1" dirty="0"/>
          </a:p>
          <a:p>
            <a:pPr marL="857250" lvl="1" indent="-457200"/>
            <a:r>
              <a:rPr lang="sv-SE" dirty="0"/>
              <a:t>Flygbolagens egna bestämmelser gäller</a:t>
            </a:r>
          </a:p>
          <a:p>
            <a:pPr marL="857250" lvl="1" indent="-457200"/>
            <a:r>
              <a:rPr lang="sv-SE" dirty="0"/>
              <a:t>DGR</a:t>
            </a:r>
          </a:p>
          <a:p>
            <a:pPr marL="857250" lvl="1" indent="-457200"/>
            <a:r>
              <a:rPr lang="sv-SE" dirty="0"/>
              <a:t>IATA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4149080"/>
            <a:ext cx="2190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58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/>
              <a:t>Internationella frågeställningar</a:t>
            </a:r>
          </a:p>
          <a:p>
            <a:pPr lvl="1"/>
            <a:r>
              <a:rPr lang="sv-SE"/>
              <a:t>Vilket gods ska anses som farligt gods?</a:t>
            </a:r>
          </a:p>
          <a:p>
            <a:pPr lvl="1"/>
            <a:r>
              <a:rPr lang="sv-SE"/>
              <a:t>Beskrivning av gods i dokument, informationsöverföring i transportkedjansled</a:t>
            </a:r>
          </a:p>
          <a:p>
            <a:pPr lvl="1"/>
            <a:r>
              <a:rPr lang="sv-SE"/>
              <a:t>Visualisera farligt gods egenskaper</a:t>
            </a:r>
          </a:p>
          <a:p>
            <a:pPr lvl="1"/>
            <a:r>
              <a:rPr lang="sv-SE"/>
              <a:t>Information till transportpersonal och räddningstjänst</a:t>
            </a:r>
          </a:p>
          <a:p>
            <a:pPr lvl="1"/>
            <a:r>
              <a:rPr lang="sv-SE"/>
              <a:t>Förpackningskrav</a:t>
            </a:r>
          </a:p>
          <a:p>
            <a:pPr lvl="1"/>
            <a:r>
              <a:rPr lang="sv-SE"/>
              <a:t>Krav på transportmedel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A1C9F26-A4F7-4725-AC6C-4970E66F8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05"/>
          <a:stretch/>
        </p:blipFill>
        <p:spPr>
          <a:xfrm>
            <a:off x="7252178" y="4006396"/>
            <a:ext cx="4426230" cy="25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21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Uppgifter och ansvar</a:t>
            </a:r>
          </a:p>
          <a:p>
            <a:pPr marL="0" indent="0">
              <a:buNone/>
            </a:pPr>
            <a:endParaRPr lang="sv-SE" dirty="0"/>
          </a:p>
          <a:p>
            <a:pPr lvl="1"/>
            <a:r>
              <a:rPr lang="sv-SE" dirty="0"/>
              <a:t>Avsändare</a:t>
            </a:r>
          </a:p>
          <a:p>
            <a:pPr lvl="1"/>
            <a:r>
              <a:rPr lang="sv-SE" dirty="0"/>
              <a:t>Transportör </a:t>
            </a:r>
          </a:p>
          <a:p>
            <a:pPr lvl="1"/>
            <a:r>
              <a:rPr lang="sv-SE" dirty="0"/>
              <a:t>Mottagare</a:t>
            </a:r>
          </a:p>
          <a:p>
            <a:pPr lvl="1"/>
            <a:r>
              <a:rPr lang="sv-SE" dirty="0"/>
              <a:t>Andra parter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marL="400050" lvl="1" indent="0">
              <a:buNone/>
            </a:pPr>
            <a:r>
              <a:rPr lang="sv-SE" dirty="0"/>
              <a:t>	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80929"/>
            <a:ext cx="4373091" cy="339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5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FNs definition avsändare </a:t>
            </a:r>
          </a:p>
          <a:p>
            <a:r>
              <a:rPr lang="sv-SE" dirty="0"/>
              <a:t>IMDG (Sjö)</a:t>
            </a:r>
          </a:p>
          <a:p>
            <a:pPr lvl="1"/>
            <a:r>
              <a:rPr lang="sv-SE" dirty="0"/>
              <a:t>Företag som iordningsställer gods för leverans</a:t>
            </a:r>
          </a:p>
          <a:p>
            <a:r>
              <a:rPr lang="sv-SE" dirty="0"/>
              <a:t>ADR (Väg), RID (</a:t>
            </a:r>
            <a:r>
              <a:rPr lang="sv-SE" dirty="0" err="1"/>
              <a:t>Jvg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Företag som till någon annan överlämnat gods för transport. Avsändare enligt transportavtal</a:t>
            </a:r>
          </a:p>
          <a:p>
            <a:r>
              <a:rPr lang="sv-SE" dirty="0"/>
              <a:t>ICAO, IATA - DGR (Flyg)</a:t>
            </a:r>
          </a:p>
          <a:p>
            <a:pPr lvl="1"/>
            <a:r>
              <a:rPr lang="sv-SE" dirty="0"/>
              <a:t>Ingen definition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5229200"/>
            <a:ext cx="32004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630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Avsändarens ansvar</a:t>
            </a:r>
          </a:p>
          <a:p>
            <a:pPr marL="857250" lvl="1" indent="-457200"/>
            <a:r>
              <a:rPr lang="sv-SE" dirty="0"/>
              <a:t>Klassificera godset</a:t>
            </a:r>
          </a:p>
          <a:p>
            <a:pPr marL="857250" lvl="1" indent="-457200"/>
            <a:r>
              <a:rPr lang="sv-SE" dirty="0"/>
              <a:t>Korrekt förpacka godset</a:t>
            </a:r>
          </a:p>
          <a:p>
            <a:pPr marL="857250" lvl="1" indent="-457200"/>
            <a:r>
              <a:rPr lang="sv-SE" dirty="0"/>
              <a:t>Märka godset</a:t>
            </a:r>
          </a:p>
          <a:p>
            <a:pPr marL="857250" lvl="1" indent="-457200"/>
            <a:r>
              <a:rPr lang="sv-SE" dirty="0"/>
              <a:t>Korrekt dokumentation</a:t>
            </a:r>
          </a:p>
          <a:p>
            <a:pPr marL="400050" lvl="1" indent="0">
              <a:buNone/>
            </a:pPr>
            <a:endParaRPr lang="sv-S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4581128"/>
            <a:ext cx="432048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1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sz="3800" dirty="0"/>
              <a:t>FNs definition Transportör </a:t>
            </a:r>
          </a:p>
          <a:p>
            <a:pPr marL="457200" indent="-457200"/>
            <a:r>
              <a:rPr lang="sv-SE" dirty="0"/>
              <a:t>FN, IMDG (Sjö)</a:t>
            </a:r>
          </a:p>
          <a:p>
            <a:pPr marL="857250" lvl="1" indent="-457200"/>
            <a:r>
              <a:rPr lang="sv-SE" dirty="0"/>
              <a:t>Den som utför transport av farligt gods med något transportmedel. Inkluderar underleverantörer. Även transporter för egen räkning</a:t>
            </a:r>
          </a:p>
          <a:p>
            <a:pPr marL="457200" indent="-457200"/>
            <a:r>
              <a:rPr lang="sv-SE" dirty="0"/>
              <a:t>ADR (Väg)</a:t>
            </a:r>
          </a:p>
          <a:p>
            <a:pPr marL="857250" lvl="1" indent="-457200"/>
            <a:r>
              <a:rPr lang="sv-SE" dirty="0"/>
              <a:t>Företag som genomför transport, med eller utan avtal</a:t>
            </a:r>
          </a:p>
          <a:p>
            <a:pPr marL="457200" indent="-457200"/>
            <a:r>
              <a:rPr lang="sv-SE" dirty="0"/>
              <a:t>ICAO – IATA - DGR</a:t>
            </a:r>
          </a:p>
          <a:p>
            <a:pPr marL="857250" lvl="1" indent="-457200"/>
            <a:r>
              <a:rPr lang="sv-SE" dirty="0"/>
              <a:t>Definition saknas </a:t>
            </a:r>
          </a:p>
          <a:p>
            <a:pPr marL="800100" lvl="2" indent="0">
              <a:buNone/>
            </a:pPr>
            <a:endParaRPr lang="sv-SE" dirty="0"/>
          </a:p>
          <a:p>
            <a:pPr marL="400050" lvl="1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	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75504"/>
            <a:ext cx="1867272" cy="18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68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Transportörens ansvar</a:t>
            </a:r>
          </a:p>
          <a:p>
            <a:pPr lvl="1"/>
            <a:r>
              <a:rPr lang="sv-SE" dirty="0"/>
              <a:t>Korrekt information på godset</a:t>
            </a:r>
          </a:p>
          <a:p>
            <a:pPr lvl="1"/>
            <a:r>
              <a:rPr lang="sv-SE" dirty="0"/>
              <a:t>Korrekt transportmedel</a:t>
            </a:r>
          </a:p>
          <a:p>
            <a:pPr lvl="1"/>
            <a:r>
              <a:rPr lang="sv-SE" dirty="0"/>
              <a:t>Korrekt skyltning av transportmedlet</a:t>
            </a:r>
          </a:p>
          <a:p>
            <a:pPr lvl="1"/>
            <a:r>
              <a:rPr lang="sv-SE" dirty="0"/>
              <a:t>Korrekt lastsäkring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1" y="4509120"/>
            <a:ext cx="3600053" cy="184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FNs definition Mottagare</a:t>
            </a:r>
          </a:p>
          <a:p>
            <a:pPr marL="457200" indent="-457200"/>
            <a:r>
              <a:rPr lang="sv-SE" dirty="0"/>
              <a:t>FN, IMDG(Sjö), ICAO, IATA – DGR(Flyg)</a:t>
            </a:r>
          </a:p>
          <a:p>
            <a:pPr marL="857250" lvl="1" indent="-457200"/>
            <a:r>
              <a:rPr lang="sv-SE" dirty="0"/>
              <a:t>Företag som har rätt att ta emot en leverans</a:t>
            </a:r>
          </a:p>
          <a:p>
            <a:pPr marL="457200" indent="-457200"/>
            <a:r>
              <a:rPr lang="sv-SE" dirty="0"/>
              <a:t>ADR (Väg)</a:t>
            </a:r>
          </a:p>
          <a:p>
            <a:pPr marL="857250" lvl="1" indent="-457200"/>
            <a:r>
              <a:rPr lang="sv-SE" dirty="0"/>
              <a:t>Mottagare </a:t>
            </a:r>
            <a:r>
              <a:rPr lang="sv-SE" dirty="0" err="1"/>
              <a:t>enl</a:t>
            </a:r>
            <a:r>
              <a:rPr lang="sv-SE" dirty="0"/>
              <a:t> avtal</a:t>
            </a:r>
          </a:p>
          <a:p>
            <a:pPr marL="857250" lvl="1" indent="-457200"/>
            <a:r>
              <a:rPr lang="sv-SE" dirty="0"/>
              <a:t>Tredje part</a:t>
            </a:r>
          </a:p>
          <a:p>
            <a:pPr marL="1257300" lvl="2" indent="-457200"/>
            <a:r>
              <a:rPr lang="sv-SE" dirty="0"/>
              <a:t>Tex extern lager</a:t>
            </a:r>
          </a:p>
          <a:p>
            <a:pPr marL="857250" lvl="1" indent="-457200"/>
            <a:r>
              <a:rPr lang="sv-SE" dirty="0"/>
              <a:t>Transporter utan avtal</a:t>
            </a:r>
          </a:p>
          <a:p>
            <a:pPr marL="1257300" lvl="2" indent="-457200"/>
            <a:r>
              <a:rPr lang="sv-SE" dirty="0"/>
              <a:t>Mottagaren som övertar godset vid ankomst</a:t>
            </a:r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  <a:p>
            <a:pPr marL="400050" lvl="1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DD3B811-547A-45E3-B587-829669C3F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30" b="28666"/>
          <a:stretch/>
        </p:blipFill>
        <p:spPr>
          <a:xfrm>
            <a:off x="7099301" y="3263900"/>
            <a:ext cx="4373562" cy="17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0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Mottagaren – ansvar</a:t>
            </a:r>
          </a:p>
          <a:p>
            <a:pPr lvl="1"/>
            <a:r>
              <a:rPr lang="sv-SE" dirty="0"/>
              <a:t>Hantering av farligt gods</a:t>
            </a:r>
          </a:p>
          <a:p>
            <a:pPr lvl="1"/>
            <a:r>
              <a:rPr lang="sv-SE" dirty="0"/>
              <a:t>Rengöring</a:t>
            </a:r>
          </a:p>
          <a:p>
            <a:pPr lvl="1"/>
            <a:r>
              <a:rPr lang="sv-SE" dirty="0"/>
              <a:t>Ta bort farligt godsmärkning</a:t>
            </a:r>
          </a:p>
          <a:p>
            <a:pPr marL="457200" lvl="1" indent="0">
              <a:buNone/>
            </a:pPr>
            <a:r>
              <a:rPr lang="sv-SE" dirty="0"/>
              <a:t>	</a:t>
            </a:r>
          </a:p>
          <a:p>
            <a:endParaRPr lang="sv-S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356894"/>
            <a:ext cx="3403328" cy="248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762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Tianjin Explosion video - 720p portrait crop for mobile viewing">
            <a:hlinkClick r:id="" action="ppaction://media"/>
            <a:extLst>
              <a:ext uri="{FF2B5EF4-FFF2-40B4-BE49-F238E27FC236}">
                <a16:creationId xmlns:a16="http://schemas.microsoft.com/office/drawing/2014/main" id="{3BD8118F-2E5C-6A1F-9FA0-F399E8532D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0914" y="394788"/>
            <a:ext cx="11045372" cy="62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Säkerhetsrådgivarens ansvarsområde	 </a:t>
            </a:r>
          </a:p>
          <a:p>
            <a:pPr marL="857250" lvl="1" indent="-457200"/>
            <a:r>
              <a:rPr lang="sv-SE" dirty="0"/>
              <a:t>Lagkrav</a:t>
            </a:r>
          </a:p>
          <a:p>
            <a:pPr marL="857250" lvl="1" indent="-457200"/>
            <a:r>
              <a:rPr lang="sv-SE" dirty="0"/>
              <a:t>Företag som fysiskt hanterar farligt gods</a:t>
            </a:r>
          </a:p>
          <a:p>
            <a:pPr marL="857250" lvl="1" indent="-457200"/>
            <a:r>
              <a:rPr lang="sv-SE" dirty="0"/>
              <a:t>Verksamhetens säkerhetsarbete</a:t>
            </a:r>
          </a:p>
          <a:p>
            <a:pPr marL="857250" lvl="1" indent="-457200"/>
            <a:r>
              <a:rPr lang="sv-SE" dirty="0"/>
              <a:t>Identifiera vilken part företaget utgör</a:t>
            </a:r>
          </a:p>
          <a:p>
            <a:pPr marL="857250" lvl="1" indent="-457200"/>
            <a:r>
              <a:rPr lang="sv-SE" dirty="0"/>
              <a:t>Uppgifter och ansvar</a:t>
            </a:r>
          </a:p>
          <a:p>
            <a:pPr marL="857250" lvl="1" indent="-457200"/>
            <a:r>
              <a:rPr lang="sv-SE" dirty="0"/>
              <a:t>Tydliggöra för ledningen</a:t>
            </a:r>
          </a:p>
          <a:p>
            <a:pPr marL="1257300" lvl="2" indent="-457200"/>
            <a:r>
              <a:rPr lang="sv-SE" dirty="0"/>
              <a:t>Krav och bestämmelser</a:t>
            </a:r>
          </a:p>
          <a:p>
            <a:pPr marL="857250" lvl="1" indent="-457200"/>
            <a:r>
              <a:rPr lang="sv-SE" dirty="0"/>
              <a:t>Säkerhet, effektivitet och ekonomi</a:t>
            </a:r>
          </a:p>
          <a:p>
            <a:pPr marL="1257300" lvl="2" indent="-457200"/>
            <a:endParaRPr lang="sv-SE" dirty="0"/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  <a:p>
            <a:pPr marL="1257300" lvl="2" indent="-457200"/>
            <a:endParaRPr lang="sv-SE" dirty="0"/>
          </a:p>
          <a:p>
            <a:pPr marL="1257300" lvl="2" indent="-457200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219" y="2873830"/>
            <a:ext cx="4647110" cy="19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02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Säkerhetsrådgivarens arbetsuppgifter</a:t>
            </a:r>
          </a:p>
          <a:p>
            <a:pPr marL="857250" lvl="1" indent="-457200"/>
            <a:r>
              <a:rPr lang="sv-SE" dirty="0"/>
              <a:t>Identifiera farligt gods </a:t>
            </a:r>
          </a:p>
          <a:p>
            <a:pPr marL="857250" lvl="1" indent="-457200"/>
            <a:r>
              <a:rPr lang="sv-SE" dirty="0"/>
              <a:t>Krav på transportmedel och utrustning</a:t>
            </a:r>
          </a:p>
          <a:p>
            <a:pPr marL="857250" lvl="1" indent="-457200"/>
            <a:r>
              <a:rPr lang="sv-SE" dirty="0"/>
              <a:t>Kontrollera utrustning</a:t>
            </a:r>
          </a:p>
          <a:p>
            <a:pPr marL="857250" lvl="1" indent="-457200"/>
            <a:r>
              <a:rPr lang="sv-SE" dirty="0"/>
              <a:t>Säkerställa kompetens</a:t>
            </a:r>
          </a:p>
          <a:p>
            <a:pPr marL="857250" lvl="1" indent="-457200"/>
            <a:r>
              <a:rPr lang="sv-SE" dirty="0"/>
              <a:t>Beredskapsplan</a:t>
            </a:r>
          </a:p>
          <a:p>
            <a:pPr marL="857250" lvl="1" indent="-457200"/>
            <a:r>
              <a:rPr lang="sv-SE" dirty="0"/>
              <a:t>Rapporter</a:t>
            </a:r>
          </a:p>
          <a:p>
            <a:pPr marL="857250" lvl="1" indent="-457200"/>
            <a:r>
              <a:rPr lang="sv-SE" dirty="0"/>
              <a:t>Förebygga olyckor</a:t>
            </a:r>
          </a:p>
          <a:p>
            <a:pPr marL="857250" lvl="1" indent="-457200"/>
            <a:r>
              <a:rPr lang="sv-SE" dirty="0"/>
              <a:t>Dokumentation </a:t>
            </a:r>
          </a:p>
          <a:p>
            <a:pPr marL="857250" lvl="1" indent="-457200"/>
            <a:endParaRPr lang="sv-S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6021289"/>
            <a:ext cx="4324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251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dirty="0"/>
              <a:t>System för farligt gods</a:t>
            </a:r>
          </a:p>
          <a:p>
            <a:pPr marL="400050" indent="-457200"/>
            <a:r>
              <a:rPr lang="sv-SE" dirty="0"/>
              <a:t>Säkerhetsrådgivarens uppgift	</a:t>
            </a:r>
          </a:p>
          <a:p>
            <a:pPr marL="857250" lvl="1" indent="-457200"/>
            <a:r>
              <a:rPr lang="sv-SE" dirty="0"/>
              <a:t>Omsätta lag till praktiskt handling</a:t>
            </a:r>
          </a:p>
          <a:p>
            <a:pPr marL="857250" lvl="1" indent="-457200"/>
            <a:r>
              <a:rPr lang="sv-SE" dirty="0"/>
              <a:t>Ledningens engagemang</a:t>
            </a:r>
          </a:p>
          <a:p>
            <a:pPr marL="857250" lvl="1" indent="-457200"/>
            <a:r>
              <a:rPr lang="sv-SE" dirty="0"/>
              <a:t>Farligt gods policy</a:t>
            </a:r>
          </a:p>
          <a:p>
            <a:pPr marL="857250" lvl="1" indent="-457200"/>
            <a:r>
              <a:rPr lang="sv-SE" dirty="0"/>
              <a:t>Rutiner </a:t>
            </a:r>
          </a:p>
          <a:p>
            <a:pPr marL="857250" lvl="1" indent="-457200"/>
            <a:r>
              <a:rPr lang="sv-SE" dirty="0"/>
              <a:t>Varuflödeskedjan</a:t>
            </a:r>
          </a:p>
          <a:p>
            <a:pPr marL="857250" lvl="1" indent="-457200"/>
            <a:r>
              <a:rPr lang="sv-SE" dirty="0"/>
              <a:t>Gränssnitt </a:t>
            </a:r>
          </a:p>
          <a:p>
            <a:pPr marL="857250" lvl="1" indent="-457200"/>
            <a:r>
              <a:rPr lang="sv-SE" dirty="0"/>
              <a:t>Kvalité och miljö</a:t>
            </a:r>
          </a:p>
          <a:p>
            <a:pPr marL="857250" lvl="1" indent="-457200"/>
            <a:endParaRPr lang="sv-SE" dirty="0"/>
          </a:p>
          <a:p>
            <a:pPr marL="0" indent="0">
              <a:buNone/>
            </a:pPr>
            <a:r>
              <a:rPr lang="sv-SE" dirty="0"/>
              <a:t>	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71" y="1281023"/>
            <a:ext cx="3417059" cy="394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501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3200" dirty="0"/>
              <a:t>Utbildning farligt gods 1.3</a:t>
            </a:r>
          </a:p>
          <a:p>
            <a:pPr lvl="1"/>
            <a:r>
              <a:rPr lang="sv-SE" sz="2800" dirty="0"/>
              <a:t>Avsändare</a:t>
            </a:r>
          </a:p>
          <a:p>
            <a:pPr lvl="1"/>
            <a:r>
              <a:rPr lang="sv-SE" sz="2800" dirty="0"/>
              <a:t>Mottagare</a:t>
            </a:r>
          </a:p>
          <a:p>
            <a:pPr lvl="1"/>
            <a:r>
              <a:rPr lang="sv-SE" sz="2800" dirty="0"/>
              <a:t>Transportör</a:t>
            </a:r>
          </a:p>
          <a:p>
            <a:pPr lvl="1"/>
            <a:r>
              <a:rPr lang="sv-SE" sz="2800" dirty="0"/>
              <a:t>Kompetens kring farligt gods</a:t>
            </a:r>
          </a:p>
          <a:p>
            <a:pPr lvl="1"/>
            <a:r>
              <a:rPr lang="sv-SE" sz="2800" dirty="0"/>
              <a:t>Risker med farligt gods</a:t>
            </a:r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32" y="4121389"/>
            <a:ext cx="5491533" cy="20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0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Förarutbildning</a:t>
            </a:r>
          </a:p>
          <a:p>
            <a:pPr marL="857250" lvl="1" indent="-457200"/>
            <a:r>
              <a:rPr lang="sv-SE" dirty="0"/>
              <a:t>Förare som transporterar farligt gods</a:t>
            </a:r>
          </a:p>
          <a:p>
            <a:pPr marL="857250" lvl="1" indent="-457200"/>
            <a:r>
              <a:rPr lang="sv-SE" dirty="0"/>
              <a:t>Särskild förarutbildning ADR </a:t>
            </a:r>
          </a:p>
          <a:p>
            <a:pPr marL="857250" lvl="1" indent="-457200"/>
            <a:r>
              <a:rPr lang="sv-SE" dirty="0"/>
              <a:t>Styckegods eller tank</a:t>
            </a:r>
          </a:p>
          <a:p>
            <a:pPr marL="857250" lvl="1" indent="-457200"/>
            <a:r>
              <a:rPr lang="sv-SE" dirty="0"/>
              <a:t>Klass (1 och 7)</a:t>
            </a:r>
          </a:p>
          <a:p>
            <a:pPr marL="857250" lvl="1" indent="-457200"/>
            <a:r>
              <a:rPr lang="sv-SE" dirty="0"/>
              <a:t>Intyg från MSB</a:t>
            </a:r>
          </a:p>
          <a:p>
            <a:pPr marL="857250" lvl="1" indent="-457200"/>
            <a:r>
              <a:rPr lang="sv-SE" dirty="0"/>
              <a:t>Repetition vart 5:e år</a:t>
            </a:r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78" y="3401105"/>
            <a:ext cx="6081935" cy="277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925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Massive Explosion In Lebanon Kills Dozens, Injures Thousands | NBC Nightly News">
            <a:hlinkClick r:id="" action="ppaction://media"/>
            <a:extLst>
              <a:ext uri="{FF2B5EF4-FFF2-40B4-BE49-F238E27FC236}">
                <a16:creationId xmlns:a16="http://schemas.microsoft.com/office/drawing/2014/main" id="{21DCE9CE-90DB-CA1F-AD88-F5DDC1E860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09684" y="342035"/>
            <a:ext cx="10849970" cy="61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5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197100" y="413545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sv-SE" sz="4000" dirty="0"/>
              <a:t>Farligt gods klasser – egenskaper</a:t>
            </a:r>
          </a:p>
          <a:p>
            <a:pPr marL="0" indent="0">
              <a:buNone/>
            </a:pPr>
            <a:endParaRPr lang="sv-SE" sz="4000" dirty="0"/>
          </a:p>
          <a:p>
            <a:pPr marL="0" indent="0">
              <a:buNone/>
            </a:pPr>
            <a:endParaRPr lang="sv-SE" sz="4000" dirty="0"/>
          </a:p>
          <a:p>
            <a:pPr marL="857250" lvl="1" indent="-457200"/>
            <a:endParaRPr lang="sv-SE" dirty="0"/>
          </a:p>
        </p:txBody>
      </p:sp>
      <p:sp>
        <p:nvSpPr>
          <p:cNvPr id="7" name="Rektangel 6"/>
          <p:cNvSpPr/>
          <p:nvPr/>
        </p:nvSpPr>
        <p:spPr>
          <a:xfrm>
            <a:off x="165100" y="1308907"/>
            <a:ext cx="4572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000" dirty="0"/>
              <a:t>Klass 1 Explosiva ämnen och föremål</a:t>
            </a:r>
          </a:p>
          <a:p>
            <a:r>
              <a:rPr lang="sv-SE" sz="2000" dirty="0"/>
              <a:t>Klass 2 Gaser</a:t>
            </a:r>
          </a:p>
          <a:p>
            <a:r>
              <a:rPr lang="sv-SE" sz="2000" dirty="0"/>
              <a:t>Klass 3 Brandfarliga vätskor</a:t>
            </a:r>
          </a:p>
          <a:p>
            <a:r>
              <a:rPr lang="sv-SE" sz="2000" dirty="0"/>
              <a:t>Klass 4.1 Brandfarliga fasta ämnen, självreaktiva ämnen och fasta okänsliggjorda explosivämnen</a:t>
            </a:r>
          </a:p>
          <a:p>
            <a:r>
              <a:rPr lang="sv-SE" sz="2000" dirty="0"/>
              <a:t>Klass 4.2 Självantändande ämnen</a:t>
            </a:r>
          </a:p>
          <a:p>
            <a:r>
              <a:rPr lang="sv-SE" sz="2000" dirty="0"/>
              <a:t>Klass 4.3 Ämnen som utvecklar brandfarlig gas vid kontakt med vatten</a:t>
            </a:r>
          </a:p>
          <a:p>
            <a:r>
              <a:rPr lang="sv-SE" sz="2000" dirty="0"/>
              <a:t>Klass 5.1 Oxiderande ämnen</a:t>
            </a:r>
          </a:p>
          <a:p>
            <a:r>
              <a:rPr lang="sv-SE" sz="2000" dirty="0"/>
              <a:t>Klass 5.2 Organiska peroxider</a:t>
            </a:r>
          </a:p>
          <a:p>
            <a:r>
              <a:rPr lang="sv-SE" sz="2000" dirty="0"/>
              <a:t>Klass 6.1 Giftiga ämnen</a:t>
            </a:r>
          </a:p>
          <a:p>
            <a:r>
              <a:rPr lang="sv-SE" sz="2000" dirty="0"/>
              <a:t>Klass 6.2 Smittförande ämnen</a:t>
            </a:r>
          </a:p>
          <a:p>
            <a:r>
              <a:rPr lang="sv-SE" sz="2000" dirty="0"/>
              <a:t>Klass 7 Radioaktiva ämnen</a:t>
            </a:r>
          </a:p>
          <a:p>
            <a:r>
              <a:rPr lang="sv-SE" sz="2000" dirty="0"/>
              <a:t>Klass 8 Frätande ämnen</a:t>
            </a:r>
          </a:p>
          <a:p>
            <a:r>
              <a:rPr lang="sv-SE" sz="2000" dirty="0"/>
              <a:t>Klass 9 Övriga farliga ämnen och föremål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6AD1686-7425-4253-BC63-6E98E85FC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14" y="1859771"/>
            <a:ext cx="7110386" cy="35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8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UN – nummer</a:t>
            </a:r>
          </a:p>
          <a:p>
            <a:pPr marL="857250" lvl="1" indent="-457200"/>
            <a:r>
              <a:rPr lang="sv-SE" dirty="0"/>
              <a:t>FN:s klassificeringssystem</a:t>
            </a:r>
          </a:p>
          <a:p>
            <a:pPr marL="857250" lvl="1" indent="-457200"/>
            <a:r>
              <a:rPr lang="sv-SE" dirty="0"/>
              <a:t>Identifieringsnummer</a:t>
            </a:r>
          </a:p>
          <a:p>
            <a:pPr marL="857250" lvl="1" indent="-457200"/>
            <a:r>
              <a:rPr lang="sv-SE" dirty="0"/>
              <a:t>4 siffror</a:t>
            </a:r>
          </a:p>
          <a:p>
            <a:pPr marL="857250" lvl="1" indent="-457200"/>
            <a:r>
              <a:rPr lang="sv-SE" dirty="0"/>
              <a:t>Gemensamt för alla transportslag</a:t>
            </a:r>
          </a:p>
          <a:p>
            <a:pPr marL="857250" lvl="1" indent="-457200"/>
            <a:r>
              <a:rPr lang="sv-SE" dirty="0"/>
              <a:t>Förpackningar</a:t>
            </a:r>
          </a:p>
          <a:p>
            <a:pPr marL="857250" lvl="1" indent="-457200"/>
            <a:r>
              <a:rPr lang="sv-SE" dirty="0"/>
              <a:t>Transportdokument</a:t>
            </a:r>
          </a:p>
          <a:p>
            <a:pPr marL="857250" lvl="1" indent="-457200"/>
            <a:r>
              <a:rPr lang="sv-SE" dirty="0"/>
              <a:t>Fordon</a:t>
            </a:r>
          </a:p>
          <a:p>
            <a:pPr marL="857250" lvl="1" indent="-457200"/>
            <a:r>
              <a:rPr lang="sv-SE" dirty="0"/>
              <a:t>Räddningstjänsten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609" y="4797153"/>
            <a:ext cx="32670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97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2177" r="18788" b="3604"/>
          <a:stretch/>
        </p:blipFill>
        <p:spPr bwMode="auto">
          <a:xfrm>
            <a:off x="1663454" y="1800018"/>
            <a:ext cx="8427772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157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dirty="0"/>
              <a:t>Förpackningar</a:t>
            </a:r>
          </a:p>
          <a:p>
            <a:pPr marL="857250" lvl="1" indent="-457200"/>
            <a:r>
              <a:rPr lang="sv-SE" dirty="0"/>
              <a:t>Avsändarens  ansvar</a:t>
            </a:r>
          </a:p>
          <a:p>
            <a:pPr marL="857250" lvl="1" indent="-457200"/>
            <a:r>
              <a:rPr lang="sv-SE" dirty="0"/>
              <a:t>Typgodkända transportförpackningar</a:t>
            </a:r>
          </a:p>
          <a:p>
            <a:pPr marL="857250" lvl="1" indent="-457200"/>
            <a:r>
              <a:rPr lang="sv-SE" dirty="0"/>
              <a:t>Certifikat och provningsrapport</a:t>
            </a:r>
          </a:p>
          <a:p>
            <a:pPr marL="857250" lvl="1" indent="-457200"/>
            <a:r>
              <a:rPr lang="sv-SE" dirty="0"/>
              <a:t>Krav på förpackningar</a:t>
            </a:r>
          </a:p>
          <a:p>
            <a:pPr lvl="1"/>
            <a:r>
              <a:rPr lang="sv-SE" dirty="0"/>
              <a:t>1/ Ämnets </a:t>
            </a:r>
            <a:r>
              <a:rPr lang="sv-SE" dirty="0" err="1"/>
              <a:t>un</a:t>
            </a:r>
            <a:r>
              <a:rPr lang="sv-SE" dirty="0"/>
              <a:t>-nummer</a:t>
            </a:r>
          </a:p>
          <a:p>
            <a:pPr lvl="2"/>
            <a:r>
              <a:rPr lang="sv-SE" dirty="0">
                <a:hlinkClick r:id="rId3"/>
              </a:rPr>
              <a:t>http://checklista.dgm.se/</a:t>
            </a:r>
            <a:endParaRPr lang="sv-SE" dirty="0"/>
          </a:p>
          <a:p>
            <a:pPr lvl="1"/>
            <a:r>
              <a:rPr lang="sv-SE" dirty="0"/>
              <a:t>2/ Förpackningsgrupp</a:t>
            </a:r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559" y="2087765"/>
            <a:ext cx="3615241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2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Vad är farligt gods?</a:t>
            </a:r>
          </a:p>
          <a:p>
            <a:pPr lvl="1"/>
            <a:r>
              <a:rPr lang="sv-SE" dirty="0"/>
              <a:t>Ämnen med kemiska och fysikaliska egenskaper</a:t>
            </a:r>
          </a:p>
          <a:p>
            <a:pPr lvl="1"/>
            <a:r>
              <a:rPr lang="sv-SE" dirty="0"/>
              <a:t>Orsakar skador </a:t>
            </a:r>
          </a:p>
          <a:p>
            <a:pPr lvl="2"/>
            <a:r>
              <a:rPr lang="sv-SE" dirty="0"/>
              <a:t>Liv, hälsa, miljö, egendom</a:t>
            </a:r>
          </a:p>
          <a:p>
            <a:pPr lvl="1"/>
            <a:r>
              <a:rPr lang="sv-SE" dirty="0"/>
              <a:t>Exempel på farligt gods</a:t>
            </a:r>
          </a:p>
          <a:p>
            <a:pPr lvl="2"/>
            <a:r>
              <a:rPr lang="sv-SE" dirty="0"/>
              <a:t>Explosiva</a:t>
            </a:r>
          </a:p>
          <a:p>
            <a:pPr lvl="2"/>
            <a:r>
              <a:rPr lang="sv-SE" dirty="0"/>
              <a:t>Brandfarliga</a:t>
            </a:r>
          </a:p>
          <a:p>
            <a:pPr lvl="2"/>
            <a:r>
              <a:rPr lang="sv-SE" dirty="0"/>
              <a:t>Giftiga</a:t>
            </a:r>
          </a:p>
          <a:p>
            <a:pPr lvl="2"/>
            <a:r>
              <a:rPr lang="sv-SE" dirty="0"/>
              <a:t>Radioaktiva</a:t>
            </a:r>
          </a:p>
          <a:p>
            <a:pPr lvl="2"/>
            <a:r>
              <a:rPr lang="sv-SE" dirty="0"/>
              <a:t>Frätande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1"/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2708920"/>
            <a:ext cx="1844824" cy="1844824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4553744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7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Förpackningar</a:t>
            </a:r>
          </a:p>
          <a:p>
            <a:pPr marL="857250" lvl="1" indent="-457200"/>
            <a:r>
              <a:rPr lang="sv-SE" dirty="0"/>
              <a:t>Förpackningsgrupp</a:t>
            </a:r>
          </a:p>
          <a:p>
            <a:pPr marL="1257300" lvl="2" indent="-457200"/>
            <a:r>
              <a:rPr lang="sv-SE" dirty="0"/>
              <a:t>I = Mycket farlig</a:t>
            </a:r>
          </a:p>
          <a:p>
            <a:pPr marL="1257300" lvl="2" indent="-457200"/>
            <a:r>
              <a:rPr lang="sv-SE" dirty="0"/>
              <a:t>II = Farlig</a:t>
            </a:r>
          </a:p>
          <a:p>
            <a:pPr marL="1257300" lvl="2" indent="-457200"/>
            <a:r>
              <a:rPr lang="sv-SE" dirty="0"/>
              <a:t>III = Mindre farlig</a:t>
            </a:r>
          </a:p>
          <a:p>
            <a:pPr marL="800100" lvl="1" indent="-457200"/>
            <a:r>
              <a:rPr lang="sv-SE" dirty="0"/>
              <a:t>Förpackningens märkning</a:t>
            </a:r>
          </a:p>
          <a:p>
            <a:pPr marL="1257300" lvl="2" indent="-457200"/>
            <a:r>
              <a:rPr lang="sv-SE" dirty="0"/>
              <a:t>X förpackningsgrupp I, II och III</a:t>
            </a:r>
          </a:p>
          <a:p>
            <a:pPr marL="1257300" lvl="2" indent="-457200"/>
            <a:r>
              <a:rPr lang="sv-SE" dirty="0"/>
              <a:t>Y förpackningsgrupp II och III</a:t>
            </a:r>
          </a:p>
          <a:p>
            <a:pPr marL="1257300" lvl="2" indent="-457200"/>
            <a:r>
              <a:rPr lang="sv-SE" dirty="0"/>
              <a:t>Z förpackningsgrupp III</a:t>
            </a:r>
          </a:p>
          <a:p>
            <a:pPr marL="1257300" lvl="2" indent="-457200"/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925" y="4415409"/>
            <a:ext cx="31908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82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Test av förpackningar</a:t>
            </a:r>
          </a:p>
          <a:p>
            <a:pPr marL="857250" lvl="1" indent="-457200"/>
            <a:r>
              <a:rPr lang="sv-SE" dirty="0"/>
              <a:t>Sveriges Tekniska Forskningsinstitut</a:t>
            </a:r>
          </a:p>
          <a:p>
            <a:pPr marL="857250" lvl="1" indent="-457200"/>
            <a:r>
              <a:rPr lang="sv-SE" dirty="0"/>
              <a:t>Typprovar</a:t>
            </a:r>
          </a:p>
          <a:p>
            <a:pPr marL="857250" lvl="1" indent="-457200"/>
            <a:r>
              <a:rPr lang="sv-SE" dirty="0"/>
              <a:t>Certifikat</a:t>
            </a:r>
          </a:p>
          <a:p>
            <a:pPr marL="857250" lvl="1" indent="-457200"/>
            <a:r>
              <a:rPr lang="sv-SE" dirty="0"/>
              <a:t>UN-märkning</a:t>
            </a:r>
          </a:p>
          <a:p>
            <a:pPr marL="1257300" lvl="2" indent="-457200"/>
            <a:r>
              <a:rPr lang="sv-SE" dirty="0"/>
              <a:t>Internationellt identifieringssystem</a:t>
            </a:r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690688"/>
            <a:ext cx="2199973" cy="384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490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" b="4686"/>
          <a:stretch/>
        </p:blipFill>
        <p:spPr bwMode="auto">
          <a:xfrm>
            <a:off x="591631" y="1371600"/>
            <a:ext cx="10614011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954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" b="5461"/>
          <a:stretch/>
        </p:blipFill>
        <p:spPr bwMode="auto">
          <a:xfrm>
            <a:off x="1528353" y="111033"/>
            <a:ext cx="9189941" cy="66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53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dirty="0"/>
              <a:t>Bemyndigande myndighet</a:t>
            </a:r>
          </a:p>
          <a:p>
            <a:pPr marL="457200" indent="-457200"/>
            <a:r>
              <a:rPr lang="sv-SE" dirty="0"/>
              <a:t>Transportmyndigheter</a:t>
            </a:r>
          </a:p>
          <a:p>
            <a:pPr marL="857250" lvl="1" indent="-457200"/>
            <a:r>
              <a:rPr lang="sv-SE" dirty="0"/>
              <a:t>MSB Myndigheten för Samhällsskydd och Beredskap</a:t>
            </a:r>
          </a:p>
          <a:p>
            <a:pPr marL="857250" lvl="1" indent="-457200"/>
            <a:r>
              <a:rPr lang="sv-SE" dirty="0"/>
              <a:t>Transportstyrelsen</a:t>
            </a:r>
          </a:p>
          <a:p>
            <a:pPr marL="1257300" lvl="2" indent="-457200"/>
            <a:r>
              <a:rPr lang="sv-SE" dirty="0"/>
              <a:t>Underlätta införandet av bestämmelser</a:t>
            </a:r>
          </a:p>
          <a:p>
            <a:pPr marL="1714500" lvl="3" indent="-457200"/>
            <a:r>
              <a:rPr lang="sv-SE" dirty="0"/>
              <a:t>Klassificering</a:t>
            </a:r>
          </a:p>
          <a:p>
            <a:pPr marL="1714500" lvl="3" indent="-457200"/>
            <a:r>
              <a:rPr lang="sv-SE" dirty="0"/>
              <a:t>Förpackningar</a:t>
            </a:r>
          </a:p>
          <a:p>
            <a:pPr marL="1714500" lvl="3" indent="-457200"/>
            <a:r>
              <a:rPr lang="sv-SE" dirty="0"/>
              <a:t>Märkning/etiketter</a:t>
            </a:r>
          </a:p>
          <a:p>
            <a:pPr marL="1714500" lvl="3" indent="-457200"/>
            <a:r>
              <a:rPr lang="sv-SE" dirty="0"/>
              <a:t>Uppgiftsplikt</a:t>
            </a:r>
          </a:p>
          <a:p>
            <a:pPr marL="857250" lvl="1" indent="-457200"/>
            <a:r>
              <a:rPr lang="sv-SE" dirty="0"/>
              <a:t>Påverkas av </a:t>
            </a:r>
          </a:p>
          <a:p>
            <a:pPr marL="1257300" lvl="2" indent="-457200"/>
            <a:r>
              <a:rPr lang="sv-SE" dirty="0"/>
              <a:t>EU direktiv</a:t>
            </a:r>
          </a:p>
          <a:p>
            <a:pPr marL="1257300" lvl="2" indent="-457200"/>
            <a:r>
              <a:rPr lang="sv-SE" dirty="0"/>
              <a:t>Internationella överenskommelser</a:t>
            </a:r>
          </a:p>
          <a:p>
            <a:pPr marL="1257300" lvl="2" indent="-457200"/>
            <a:endParaRPr lang="sv-SE" dirty="0"/>
          </a:p>
          <a:p>
            <a:pPr marL="1257300" lvl="3" indent="0">
              <a:buNone/>
            </a:pPr>
            <a:endParaRPr lang="sv-SE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66" y="3717033"/>
            <a:ext cx="3672408" cy="162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70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Nationell lagstiftning</a:t>
            </a:r>
          </a:p>
          <a:p>
            <a:pPr lvl="1"/>
            <a:r>
              <a:rPr lang="sv-SE" dirty="0"/>
              <a:t>Lag (2006:263) om transport av farligt gods</a:t>
            </a:r>
          </a:p>
          <a:p>
            <a:pPr lvl="1"/>
            <a:r>
              <a:rPr lang="sv-SE" dirty="0"/>
              <a:t>Förordning (2006:311) om transport av farligt gods</a:t>
            </a:r>
          </a:p>
          <a:p>
            <a:pPr lvl="1"/>
            <a:r>
              <a:rPr lang="sv-SE" dirty="0"/>
              <a:t>Föreskrifter för väg-, järnvägs-, sjö- och lufttransport av farligt gods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1" y="4725145"/>
            <a:ext cx="2562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5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Lagen om farligt gods gäller</a:t>
            </a:r>
          </a:p>
          <a:p>
            <a:pPr lvl="1"/>
            <a:r>
              <a:rPr lang="sv-SE" dirty="0"/>
              <a:t>Transport</a:t>
            </a:r>
          </a:p>
          <a:p>
            <a:pPr lvl="2"/>
            <a:r>
              <a:rPr lang="sv-SE" dirty="0"/>
              <a:t>Förflyttning</a:t>
            </a:r>
          </a:p>
          <a:p>
            <a:pPr lvl="2"/>
            <a:r>
              <a:rPr lang="sv-SE" dirty="0"/>
              <a:t>Lastning, lossning</a:t>
            </a:r>
          </a:p>
          <a:p>
            <a:pPr lvl="2"/>
            <a:r>
              <a:rPr lang="sv-SE" dirty="0"/>
              <a:t>Ej intern tex produktion</a:t>
            </a:r>
          </a:p>
          <a:p>
            <a:pPr lvl="1"/>
            <a:r>
              <a:rPr lang="sv-SE" dirty="0"/>
              <a:t>Transport av farligt gods</a:t>
            </a:r>
          </a:p>
          <a:p>
            <a:pPr lvl="2"/>
            <a:r>
              <a:rPr lang="sv-SE" dirty="0"/>
              <a:t>Definition enligt FN:s klassindelning</a:t>
            </a:r>
          </a:p>
          <a:p>
            <a:pPr lvl="1"/>
            <a:r>
              <a:rPr lang="sv-SE" dirty="0"/>
              <a:t>Transportmedel</a:t>
            </a:r>
          </a:p>
          <a:p>
            <a:pPr lvl="2"/>
            <a:r>
              <a:rPr lang="sv-SE" dirty="0"/>
              <a:t>Väg, </a:t>
            </a:r>
            <a:r>
              <a:rPr lang="sv-SE" dirty="0" err="1"/>
              <a:t>Jvg</a:t>
            </a:r>
            <a:r>
              <a:rPr lang="sv-SE" dirty="0"/>
              <a:t>, Sjö, Flyg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276872"/>
            <a:ext cx="30861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03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792088"/>
          </a:xfrm>
        </p:spPr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981200" y="764705"/>
            <a:ext cx="8229600" cy="5361459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Tillsynsmyndigheter</a:t>
            </a:r>
          </a:p>
          <a:p>
            <a:pPr lvl="1"/>
            <a:r>
              <a:rPr lang="sv-SE" dirty="0"/>
              <a:t>	Efterlevnad av lagen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" t="1692" r="2743" b="3674"/>
          <a:stretch/>
        </p:blipFill>
        <p:spPr bwMode="auto">
          <a:xfrm>
            <a:off x="2532185" y="1797896"/>
            <a:ext cx="6893169" cy="5040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95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685801" y="1371600"/>
            <a:ext cx="11193500" cy="5121275"/>
          </a:xfrm>
        </p:spPr>
        <p:txBody>
          <a:bodyPr>
            <a:normAutofit fontScale="77500" lnSpcReduction="20000"/>
          </a:bodyPr>
          <a:lstStyle/>
          <a:p>
            <a:r>
              <a:rPr lang="sv-SE" dirty="0"/>
              <a:t>Första lagen 1865</a:t>
            </a:r>
          </a:p>
          <a:p>
            <a:r>
              <a:rPr lang="sv-SE" dirty="0"/>
              <a:t>1875 </a:t>
            </a:r>
          </a:p>
          <a:p>
            <a:pPr lvl="1"/>
            <a:r>
              <a:rPr lang="sv-SE" dirty="0"/>
              <a:t>Förpackningsbestämmelser</a:t>
            </a:r>
          </a:p>
          <a:p>
            <a:pPr lvl="1"/>
            <a:r>
              <a:rPr lang="sv-SE" dirty="0"/>
              <a:t>Deklaration av gods</a:t>
            </a:r>
          </a:p>
          <a:p>
            <a:pPr lvl="1"/>
            <a:r>
              <a:rPr lang="sv-SE" dirty="0"/>
              <a:t>Lastsäkring och märkning</a:t>
            </a:r>
          </a:p>
          <a:p>
            <a:pPr lvl="1"/>
            <a:r>
              <a:rPr lang="sv-SE" dirty="0"/>
              <a:t>Bötesbelopp </a:t>
            </a:r>
          </a:p>
          <a:p>
            <a:r>
              <a:rPr lang="sv-SE" dirty="0"/>
              <a:t>1950 </a:t>
            </a:r>
          </a:p>
          <a:p>
            <a:pPr lvl="1"/>
            <a:r>
              <a:rPr lang="sv-SE" dirty="0"/>
              <a:t>Ökande världshandeln</a:t>
            </a:r>
          </a:p>
          <a:p>
            <a:pPr lvl="1"/>
            <a:r>
              <a:rPr lang="sv-SE" dirty="0"/>
              <a:t>2:a världskrigets slut</a:t>
            </a:r>
          </a:p>
          <a:p>
            <a:pPr lvl="1"/>
            <a:r>
              <a:rPr lang="sv-SE" dirty="0"/>
              <a:t>Orangeboken</a:t>
            </a:r>
          </a:p>
          <a:p>
            <a:pPr lvl="2"/>
            <a:r>
              <a:rPr lang="sv-SE" dirty="0"/>
              <a:t>ECE FN:s Europakommission</a:t>
            </a:r>
          </a:p>
          <a:p>
            <a:pPr lvl="2"/>
            <a:r>
              <a:rPr lang="sv-SE" dirty="0"/>
              <a:t>Rekommendationer för transport av farligt gods</a:t>
            </a:r>
          </a:p>
          <a:p>
            <a:r>
              <a:rPr lang="sv-SE" dirty="0"/>
              <a:t>1990</a:t>
            </a:r>
          </a:p>
          <a:p>
            <a:pPr lvl="1"/>
            <a:r>
              <a:rPr lang="sv-SE" dirty="0"/>
              <a:t>FN:s modellregelverk</a:t>
            </a:r>
          </a:p>
          <a:p>
            <a:pPr lvl="1"/>
            <a:r>
              <a:rPr lang="sv-SE" dirty="0"/>
              <a:t>IMDG</a:t>
            </a:r>
            <a:r>
              <a:rPr lang="sv-SE" b="1" dirty="0"/>
              <a:t> IMO</a:t>
            </a:r>
            <a:r>
              <a:rPr lang="sv-SE" dirty="0"/>
              <a:t> – sjö</a:t>
            </a:r>
          </a:p>
          <a:p>
            <a:pPr lvl="1"/>
            <a:r>
              <a:rPr lang="sv-SE" dirty="0"/>
              <a:t>ICAO, IATA </a:t>
            </a:r>
            <a:r>
              <a:rPr lang="sv-SE" b="1" dirty="0"/>
              <a:t>– DGR </a:t>
            </a:r>
            <a:r>
              <a:rPr lang="sv-SE" dirty="0"/>
              <a:t>– Flyg</a:t>
            </a:r>
          </a:p>
          <a:p>
            <a:pPr lvl="1"/>
            <a:r>
              <a:rPr lang="sv-SE" b="1" dirty="0"/>
              <a:t>ADR</a:t>
            </a:r>
            <a:r>
              <a:rPr lang="sv-SE" dirty="0"/>
              <a:t> – Väg</a:t>
            </a:r>
          </a:p>
          <a:p>
            <a:pPr lvl="1"/>
            <a:r>
              <a:rPr lang="sv-SE" b="1" dirty="0"/>
              <a:t>RID</a:t>
            </a:r>
            <a:r>
              <a:rPr lang="sv-SE" dirty="0"/>
              <a:t> - Järnväg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786" y="2767012"/>
            <a:ext cx="4348515" cy="167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99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91544" y="116632"/>
            <a:ext cx="8229600" cy="1143000"/>
          </a:xfrm>
        </p:spPr>
        <p:txBody>
          <a:bodyPr/>
          <a:lstStyle/>
          <a:p>
            <a:r>
              <a:rPr lang="sv-SE" dirty="0"/>
              <a:t>Farligt gods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" b="2097"/>
          <a:stretch/>
        </p:blipFill>
        <p:spPr bwMode="auto">
          <a:xfrm>
            <a:off x="1847528" y="1199386"/>
            <a:ext cx="7740352" cy="565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62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4444</TotalTime>
  <Words>899</Words>
  <Application>Microsoft Office PowerPoint</Application>
  <PresentationFormat>Bredbild</PresentationFormat>
  <Paragraphs>305</Paragraphs>
  <Slides>33</Slides>
  <Notes>32</Notes>
  <HiddenSlides>0</HiddenSlides>
  <MMClips>2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Office-tema</vt:lpstr>
      <vt:lpstr>Farligt gods</vt:lpstr>
      <vt:lpstr>PowerPoint-presentation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PowerPoint-presentation</vt:lpstr>
      <vt:lpstr>PowerPoint-presentation</vt:lpstr>
      <vt:lpstr>Farligt gods</vt:lpstr>
      <vt:lpstr>Farligt gods</vt:lpstr>
      <vt:lpstr>Farligt gods</vt:lpstr>
      <vt:lpstr>Farligt gods</vt:lpstr>
      <vt:lpstr>Farligt gods</vt:lpstr>
      <vt:lpstr>Farligt gods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Farligt gods</dc:title>
  <dc:creator>Lisbeth Wessberg Ledner</dc:creator>
  <cp:lastModifiedBy>Lisbeth Wessberg Ledner</cp:lastModifiedBy>
  <cp:revision>79</cp:revision>
  <cp:lastPrinted>2020-11-30T18:28:16Z</cp:lastPrinted>
  <dcterms:created xsi:type="dcterms:W3CDTF">2017-05-08T13:23:10Z</dcterms:created>
  <dcterms:modified xsi:type="dcterms:W3CDTF">2023-12-08T14:48:58Z</dcterms:modified>
</cp:coreProperties>
</file>